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223"/>
    <a:srgbClr val="76B143"/>
    <a:srgbClr val="EE7911"/>
    <a:srgbClr val="629A2F"/>
    <a:srgbClr val="81A827"/>
    <a:srgbClr val="294817"/>
    <a:srgbClr val="4572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47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5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tiff>
</file>

<file path=ppt/media/image4.jpe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5A4E9-0838-4213-AB96-CE7BDEF24784}" type="datetimeFigureOut">
              <a:rPr lang="ko-KR" altLang="en-US" smtClean="0"/>
              <a:t>2022. 12. 27.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61C65-E904-4E4D-8882-A0BE9752F9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47354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5A4E9-0838-4213-AB96-CE7BDEF24784}" type="datetimeFigureOut">
              <a:rPr lang="ko-KR" altLang="en-US" smtClean="0"/>
              <a:t>2022. 12. 27.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61C65-E904-4E4D-8882-A0BE9752F9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4870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5A4E9-0838-4213-AB96-CE7BDEF24784}" type="datetimeFigureOut">
              <a:rPr lang="ko-KR" altLang="en-US" smtClean="0"/>
              <a:t>2022. 12. 27.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61C65-E904-4E4D-8882-A0BE9752F9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0180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5A4E9-0838-4213-AB96-CE7BDEF24784}" type="datetimeFigureOut">
              <a:rPr lang="ko-KR" altLang="en-US" smtClean="0"/>
              <a:t>2022. 12. 27.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61C65-E904-4E4D-8882-A0BE9752F9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7228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5A4E9-0838-4213-AB96-CE7BDEF24784}" type="datetimeFigureOut">
              <a:rPr lang="ko-KR" altLang="en-US" smtClean="0"/>
              <a:t>2022. 12. 27.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61C65-E904-4E4D-8882-A0BE9752F9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51589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5A4E9-0838-4213-AB96-CE7BDEF24784}" type="datetimeFigureOut">
              <a:rPr lang="ko-KR" altLang="en-US" smtClean="0"/>
              <a:t>2022. 12. 27.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61C65-E904-4E4D-8882-A0BE9752F9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54059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5A4E9-0838-4213-AB96-CE7BDEF24784}" type="datetimeFigureOut">
              <a:rPr lang="ko-KR" altLang="en-US" smtClean="0"/>
              <a:t>2022. 12. 27.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61C65-E904-4E4D-8882-A0BE9752F9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1698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5A4E9-0838-4213-AB96-CE7BDEF24784}" type="datetimeFigureOut">
              <a:rPr lang="ko-KR" altLang="en-US" smtClean="0"/>
              <a:t>2022. 12. 27.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61C65-E904-4E4D-8882-A0BE9752F9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28390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5A4E9-0838-4213-AB96-CE7BDEF24784}" type="datetimeFigureOut">
              <a:rPr lang="ko-KR" altLang="en-US" smtClean="0"/>
              <a:t>2022. 12. 27.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61C65-E904-4E4D-8882-A0BE9752F9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45689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5A4E9-0838-4213-AB96-CE7BDEF24784}" type="datetimeFigureOut">
              <a:rPr lang="ko-KR" altLang="en-US" smtClean="0"/>
              <a:t>2022. 12. 27.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61C65-E904-4E4D-8882-A0BE9752F9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3217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5A4E9-0838-4213-AB96-CE7BDEF24784}" type="datetimeFigureOut">
              <a:rPr lang="ko-KR" altLang="en-US" smtClean="0"/>
              <a:t>2022. 12. 27.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61C65-E904-4E4D-8882-A0BE9752F9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6817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48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F5A4E9-0838-4213-AB96-CE7BDEF24784}" type="datetimeFigureOut">
              <a:rPr lang="ko-KR" altLang="en-US" smtClean="0"/>
              <a:t>2022. 12. 27.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B61C65-E904-4E4D-8882-A0BE9752F9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96151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hanToRe/GIS-Applications-in-Archaeology" TargetMode="External"/><Relationship Id="rId2" Type="http://schemas.openxmlformats.org/officeDocument/2006/relationships/hyperlink" Target="https://www.osgeo.kr/271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556473"/>
            <a:ext cx="9144000" cy="2387600"/>
          </a:xfrm>
        </p:spPr>
        <p:txBody>
          <a:bodyPr>
            <a:normAutofit fontScale="90000"/>
          </a:bodyPr>
          <a:lstStyle/>
          <a:p>
            <a:pPr>
              <a:lnSpc>
                <a:spcPct val="200000"/>
              </a:lnSpc>
            </a:pPr>
            <a:r>
              <a:rPr lang="ko-KR" altLang="en-US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고고학에서의 </a:t>
            </a:r>
            <a:r>
              <a:rPr lang="en-US" altLang="ko-KR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GIS </a:t>
            </a:r>
            <a:r>
              <a:rPr lang="ko-KR" altLang="en-US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응용</a:t>
            </a:r>
            <a:br>
              <a:rPr lang="en-US" altLang="ko-KR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</a:br>
            <a:r>
              <a:rPr lang="en-US" altLang="ko-KR" sz="2400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 2022</a:t>
            </a:r>
            <a:r>
              <a:rPr lang="ko-KR" altLang="en-US" sz="2400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년 숭실대학교 사학과 고고학 전공 겨울방학 스터디 </a:t>
            </a:r>
            <a:br>
              <a:rPr lang="en-US" altLang="ko-KR" sz="2400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</a:br>
            <a:r>
              <a:rPr lang="en-US" altLang="ko-KR" sz="2400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- 1</a:t>
            </a:r>
            <a:r>
              <a:rPr lang="ko-KR" altLang="en-US" sz="2400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주차 </a:t>
            </a:r>
            <a:r>
              <a:rPr lang="en-US" altLang="ko-KR" sz="2400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: </a:t>
            </a:r>
            <a:r>
              <a:rPr lang="ko-KR" altLang="en-US" sz="2400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오리엔테이션 </a:t>
            </a:r>
            <a:r>
              <a:rPr lang="en-US" altLang="ko-KR" sz="2400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-</a:t>
            </a:r>
            <a:endParaRPr lang="ko-KR" altLang="en-US" sz="8800" b="1" dirty="0">
              <a:solidFill>
                <a:schemeClr val="bg1"/>
              </a:solidFill>
              <a:latin typeface="NanumMyeongjo" pitchFamily="2" charset="-127"/>
              <a:ea typeface="NanumMyeongjo" pitchFamily="2" charset="-127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4230111"/>
            <a:ext cx="9144000" cy="1655762"/>
          </a:xfrm>
        </p:spPr>
        <p:txBody>
          <a:bodyPr/>
          <a:lstStyle/>
          <a:p>
            <a:pPr algn="r"/>
            <a:endParaRPr lang="en-US" altLang="ko-KR" b="1" dirty="0">
              <a:solidFill>
                <a:schemeClr val="bg1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  <a:p>
            <a:pPr algn="r"/>
            <a:r>
              <a:rPr lang="ko-KR" altLang="en-US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주 찬 혁</a:t>
            </a:r>
            <a:r>
              <a:rPr lang="en-US" altLang="ko-KR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(</a:t>
            </a:r>
            <a:r>
              <a:rPr lang="ko-KR" altLang="en-US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숭실대 사학과 석사과정</a:t>
            </a:r>
            <a:r>
              <a:rPr lang="en-US" altLang="ko-KR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)</a:t>
            </a:r>
            <a:endParaRPr lang="ko-KR" altLang="en-US" b="1" dirty="0">
              <a:solidFill>
                <a:schemeClr val="bg1"/>
              </a:solidFill>
              <a:latin typeface="NanumMyeongjo" pitchFamily="2" charset="-127"/>
              <a:ea typeface="NanumMyeongjo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757905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/>
          <p:cNvSpPr txBox="1">
            <a:spLocks/>
          </p:cNvSpPr>
          <p:nvPr/>
        </p:nvSpPr>
        <p:spPr>
          <a:xfrm>
            <a:off x="0" y="0"/>
            <a:ext cx="2604655" cy="609600"/>
          </a:xfrm>
          <a:prstGeom prst="rect">
            <a:avLst/>
          </a:prstGeo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마무리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636215" y="2776481"/>
            <a:ext cx="4919569" cy="13050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저도 공부하는 입장입니다 </a:t>
            </a:r>
            <a:r>
              <a:rPr lang="ko-KR" altLang="en-US" sz="2800" dirty="0" err="1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ㅠ</a:t>
            </a:r>
            <a:endParaRPr lang="en-US" altLang="ko-KR" sz="2800" dirty="0">
              <a:solidFill>
                <a:schemeClr val="bg1"/>
              </a:solidFill>
              <a:latin typeface="NanumMyeongjo" pitchFamily="2" charset="-127"/>
              <a:ea typeface="NanumMyeongjo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함께 공부해보아요 </a:t>
            </a:r>
            <a:r>
              <a:rPr lang="ko-KR" altLang="en-US" sz="2800" dirty="0" err="1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ㅠ</a:t>
            </a:r>
            <a:endParaRPr lang="en-US" altLang="ko-KR" sz="2800" dirty="0">
              <a:solidFill>
                <a:schemeClr val="bg1"/>
              </a:solidFill>
              <a:latin typeface="NanumMyeongjo" pitchFamily="2" charset="-127"/>
              <a:ea typeface="NanumMyeongjo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480564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088772"/>
              </p:ext>
            </p:extLst>
          </p:nvPr>
        </p:nvGraphicFramePr>
        <p:xfrm>
          <a:off x="2032000" y="2058939"/>
          <a:ext cx="8127999" cy="29667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163782">
                  <a:extLst>
                    <a:ext uri="{9D8B030D-6E8A-4147-A177-3AD203B41FA5}">
                      <a16:colId xmlns:a16="http://schemas.microsoft.com/office/drawing/2014/main" val="1887472118"/>
                    </a:ext>
                  </a:extLst>
                </a:gridCol>
                <a:gridCol w="5023879">
                  <a:extLst>
                    <a:ext uri="{9D8B030D-6E8A-4147-A177-3AD203B41FA5}">
                      <a16:colId xmlns:a16="http://schemas.microsoft.com/office/drawing/2014/main" val="86386632"/>
                    </a:ext>
                  </a:extLst>
                </a:gridCol>
                <a:gridCol w="1940338">
                  <a:extLst>
                    <a:ext uri="{9D8B030D-6E8A-4147-A177-3AD203B41FA5}">
                      <a16:colId xmlns:a16="http://schemas.microsoft.com/office/drawing/2014/main" val="518004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NanumMyeongjo" pitchFamily="2" charset="-127"/>
                          <a:ea typeface="NanumMyeongjo" pitchFamily="2" charset="-127"/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NanumMyeongjo" pitchFamily="2" charset="-127"/>
                          <a:ea typeface="NanumMyeongjo" pitchFamily="2" charset="-127"/>
                        </a:rPr>
                        <a:t>내용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NanumMyeongjo" pitchFamily="2" charset="-127"/>
                          <a:ea typeface="NanumMyeongjo" pitchFamily="2" charset="-127"/>
                        </a:rPr>
                        <a:t>진행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9407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strike="noStrike" dirty="0">
                          <a:solidFill>
                            <a:srgbClr val="FF0000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1</a:t>
                      </a:r>
                      <a:r>
                        <a:rPr lang="ko-KR" altLang="en-US" b="1" strike="noStrike" dirty="0">
                          <a:solidFill>
                            <a:srgbClr val="FF0000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주차</a:t>
                      </a:r>
                      <a:endParaRPr lang="en-US" altLang="ko-KR" b="1" strike="noStrike" dirty="0">
                        <a:solidFill>
                          <a:srgbClr val="FF0000"/>
                        </a:solidFill>
                        <a:latin typeface="NanumMyeongjo" pitchFamily="2" charset="-127"/>
                        <a:ea typeface="NanumMyeongjo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strike="noStrike" dirty="0">
                          <a:solidFill>
                            <a:srgbClr val="FF0000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오리엔테이션 및 </a:t>
                      </a:r>
                      <a:r>
                        <a:rPr lang="en-US" altLang="ko-KR" b="1" strike="noStrike" dirty="0">
                          <a:solidFill>
                            <a:srgbClr val="FF0000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QGIS</a:t>
                      </a:r>
                      <a:r>
                        <a:rPr lang="en-US" altLang="ko-KR" b="1" strike="noStrike" baseline="0" dirty="0">
                          <a:solidFill>
                            <a:srgbClr val="FF0000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 </a:t>
                      </a:r>
                      <a:r>
                        <a:rPr lang="ko-KR" altLang="en-US" b="1" strike="noStrike" baseline="0" dirty="0">
                          <a:solidFill>
                            <a:srgbClr val="FF0000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설치</a:t>
                      </a:r>
                      <a:endParaRPr lang="ko-KR" altLang="en-US" b="1" strike="noStrike" dirty="0">
                        <a:solidFill>
                          <a:srgbClr val="FF0000"/>
                        </a:solidFill>
                        <a:latin typeface="NanumMyeongjo" pitchFamily="2" charset="-127"/>
                        <a:ea typeface="NanumMyeongjo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strike="noStrike" dirty="0">
                          <a:solidFill>
                            <a:srgbClr val="FF0000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서 하 운</a:t>
                      </a:r>
                      <a:r>
                        <a:rPr lang="en-US" altLang="ko-KR" b="1" strike="noStrike" dirty="0">
                          <a:solidFill>
                            <a:srgbClr val="FF0000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,</a:t>
                      </a:r>
                      <a:r>
                        <a:rPr lang="ko-KR" altLang="en-US" b="1" strike="noStrike" dirty="0">
                          <a:solidFill>
                            <a:srgbClr val="FF0000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 주 찬 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7965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2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GIS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의 개념과 기초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주 찬 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36667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latin typeface="NanumMyeongjo" pitchFamily="2" charset="-127"/>
                          <a:ea typeface="NanumMyeongjo" pitchFamily="2" charset="-127"/>
                        </a:rPr>
                        <a:t>3</a:t>
                      </a:r>
                      <a:r>
                        <a:rPr lang="ko-KR" altLang="en-US" b="1" dirty="0">
                          <a:latin typeface="NanumMyeongjo" pitchFamily="2" charset="-127"/>
                          <a:ea typeface="NanumMyeongjo" pitchFamily="2" charset="-127"/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err="1">
                          <a:latin typeface="NanumMyeongjo" pitchFamily="2" charset="-127"/>
                          <a:ea typeface="NanumMyeongjo" pitchFamily="2" charset="-127"/>
                        </a:rPr>
                        <a:t>수치표고모델</a:t>
                      </a:r>
                      <a:r>
                        <a:rPr lang="en-US" altLang="ko-KR" b="1" dirty="0">
                          <a:latin typeface="NanumMyeongjo" pitchFamily="2" charset="-127"/>
                          <a:ea typeface="NanumMyeongjo" pitchFamily="2" charset="-127"/>
                        </a:rPr>
                        <a:t>(DSM, DEM, DTM) + </a:t>
                      </a:r>
                      <a:r>
                        <a:rPr lang="ko-KR" altLang="en-US" b="1" dirty="0" err="1">
                          <a:latin typeface="NanumMyeongjo" pitchFamily="2" charset="-127"/>
                          <a:ea typeface="NanumMyeongjo" pitchFamily="2" charset="-127"/>
                        </a:rPr>
                        <a:t>향분석</a:t>
                      </a:r>
                      <a:endParaRPr lang="ko-KR" altLang="en-US" b="1" dirty="0">
                        <a:latin typeface="NanumMyeongjo" pitchFamily="2" charset="-127"/>
                        <a:ea typeface="NanumMyeongjo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NanumMyeongjo" pitchFamily="2" charset="-127"/>
                          <a:ea typeface="NanumMyeongjo" pitchFamily="2" charset="-127"/>
                        </a:rPr>
                        <a:t>주 찬 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31139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latin typeface="NanumMyeongjo" pitchFamily="2" charset="-127"/>
                          <a:ea typeface="NanumMyeongjo" pitchFamily="2" charset="-127"/>
                        </a:rPr>
                        <a:t>4</a:t>
                      </a:r>
                      <a:r>
                        <a:rPr lang="ko-KR" altLang="en-US" b="1" dirty="0">
                          <a:latin typeface="NanumMyeongjo" pitchFamily="2" charset="-127"/>
                          <a:ea typeface="NanumMyeongjo" pitchFamily="2" charset="-127"/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NanumMyeongjo" pitchFamily="2" charset="-127"/>
                          <a:ea typeface="NanumMyeongjo" pitchFamily="2" charset="-127"/>
                        </a:rPr>
                        <a:t>커널 밀도 추정 분석 </a:t>
                      </a:r>
                      <a:r>
                        <a:rPr lang="en-US" altLang="ko-KR" b="1" dirty="0">
                          <a:latin typeface="NanumMyeongjo" pitchFamily="2" charset="-127"/>
                          <a:ea typeface="NanumMyeongjo" pitchFamily="2" charset="-127"/>
                        </a:rPr>
                        <a:t>/ </a:t>
                      </a:r>
                      <a:r>
                        <a:rPr lang="ko-KR" altLang="en-US" b="1" dirty="0">
                          <a:latin typeface="NanumMyeongjo" pitchFamily="2" charset="-127"/>
                          <a:ea typeface="NanumMyeongjo" pitchFamily="2" charset="-127"/>
                        </a:rPr>
                        <a:t>박지영 </a:t>
                      </a:r>
                      <a:r>
                        <a:rPr lang="en-US" altLang="ko-KR" b="1" dirty="0">
                          <a:latin typeface="NanumMyeongjo" pitchFamily="2" charset="-127"/>
                          <a:ea typeface="NanumMyeongjo" pitchFamily="2" charset="-127"/>
                        </a:rPr>
                        <a:t>2017</a:t>
                      </a:r>
                      <a:endParaRPr lang="ko-KR" altLang="en-US" b="1" dirty="0">
                        <a:latin typeface="NanumMyeongjo" pitchFamily="2" charset="-127"/>
                        <a:ea typeface="NanumMyeongjo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>
                          <a:latin typeface="NanumMyeongjo" pitchFamily="2" charset="-127"/>
                          <a:ea typeface="NanumMyeongjo" pitchFamily="2" charset="-127"/>
                        </a:rPr>
                        <a:t>주 찬 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90750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latin typeface="NanumMyeongjo" pitchFamily="2" charset="-127"/>
                          <a:ea typeface="NanumMyeongjo" pitchFamily="2" charset="-127"/>
                        </a:rPr>
                        <a:t>5</a:t>
                      </a:r>
                      <a:r>
                        <a:rPr lang="ko-KR" altLang="en-US" b="1" dirty="0">
                          <a:latin typeface="NanumMyeongjo" pitchFamily="2" charset="-127"/>
                          <a:ea typeface="NanumMyeongjo" pitchFamily="2" charset="-127"/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latin typeface="NanumMyeongjo" pitchFamily="2" charset="-127"/>
                          <a:ea typeface="NanumMyeongjo" pitchFamily="2" charset="-127"/>
                        </a:rPr>
                        <a:t>R</a:t>
                      </a:r>
                      <a:r>
                        <a:rPr lang="ko-KR" altLang="en-US" b="1" dirty="0">
                          <a:latin typeface="NanumMyeongjo" pitchFamily="2" charset="-127"/>
                          <a:ea typeface="NanumMyeongjo" pitchFamily="2" charset="-127"/>
                        </a:rPr>
                        <a:t>연동과 다양한 공간분석지표</a:t>
                      </a:r>
                      <a:r>
                        <a:rPr lang="ko-KR" altLang="en-US" b="1" baseline="0" dirty="0">
                          <a:latin typeface="NanumMyeongjo" pitchFamily="2" charset="-127"/>
                          <a:ea typeface="NanumMyeongjo" pitchFamily="2" charset="-127"/>
                        </a:rPr>
                        <a:t> </a:t>
                      </a:r>
                      <a:r>
                        <a:rPr lang="en-US" altLang="ko-KR" b="1" baseline="0" dirty="0">
                          <a:latin typeface="NanumMyeongjo" pitchFamily="2" charset="-127"/>
                          <a:ea typeface="NanumMyeongjo" pitchFamily="2" charset="-127"/>
                        </a:rPr>
                        <a:t>/ </a:t>
                      </a:r>
                      <a:r>
                        <a:rPr lang="ko-KR" altLang="en-US" b="1" baseline="0" dirty="0">
                          <a:latin typeface="NanumMyeongjo" pitchFamily="2" charset="-127"/>
                          <a:ea typeface="NanumMyeongjo" pitchFamily="2" charset="-127"/>
                        </a:rPr>
                        <a:t>박지영 </a:t>
                      </a:r>
                      <a:r>
                        <a:rPr lang="en-US" altLang="ko-KR" b="1" baseline="0" dirty="0">
                          <a:latin typeface="NanumMyeongjo" pitchFamily="2" charset="-127"/>
                          <a:ea typeface="NanumMyeongjo" pitchFamily="2" charset="-127"/>
                        </a:rPr>
                        <a:t>2017</a:t>
                      </a:r>
                      <a:endParaRPr lang="ko-KR" altLang="en-US" b="1" dirty="0">
                        <a:latin typeface="NanumMyeongjo" pitchFamily="2" charset="-127"/>
                        <a:ea typeface="NanumMyeongjo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NanumMyeongjo" pitchFamily="2" charset="-127"/>
                          <a:ea typeface="NanumMyeongjo" pitchFamily="2" charset="-127"/>
                        </a:rPr>
                        <a:t>주 찬 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16725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latin typeface="NanumMyeongjo" pitchFamily="2" charset="-127"/>
                          <a:ea typeface="NanumMyeongjo" pitchFamily="2" charset="-127"/>
                        </a:rPr>
                        <a:t>6</a:t>
                      </a:r>
                      <a:r>
                        <a:rPr lang="ko-KR" altLang="en-US" b="1" dirty="0">
                          <a:latin typeface="NanumMyeongjo" pitchFamily="2" charset="-127"/>
                          <a:ea typeface="NanumMyeongjo" pitchFamily="2" charset="-127"/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NanumMyeongjo" pitchFamily="2" charset="-127"/>
                          <a:ea typeface="NanumMyeongjo" pitchFamily="2" charset="-127"/>
                        </a:rPr>
                        <a:t>가시권 분석 </a:t>
                      </a:r>
                      <a:r>
                        <a:rPr lang="en-US" altLang="ko-KR" b="1" dirty="0">
                          <a:latin typeface="NanumMyeongjo" pitchFamily="2" charset="-127"/>
                          <a:ea typeface="NanumMyeongjo" pitchFamily="2" charset="-127"/>
                        </a:rPr>
                        <a:t>/ </a:t>
                      </a:r>
                      <a:r>
                        <a:rPr lang="ko-KR" altLang="en-US" b="1" dirty="0">
                          <a:latin typeface="NanumMyeongjo" pitchFamily="2" charset="-127"/>
                          <a:ea typeface="NanumMyeongjo" pitchFamily="2" charset="-127"/>
                        </a:rPr>
                        <a:t>강동석 </a:t>
                      </a:r>
                      <a:r>
                        <a:rPr lang="en-US" altLang="ko-KR" b="1" dirty="0">
                          <a:latin typeface="NanumMyeongjo" pitchFamily="2" charset="-127"/>
                          <a:ea typeface="NanumMyeongjo" pitchFamily="2" charset="-127"/>
                        </a:rPr>
                        <a:t>2019</a:t>
                      </a:r>
                      <a:endParaRPr lang="ko-KR" altLang="en-US" b="1" dirty="0">
                        <a:latin typeface="NanumMyeongjo" pitchFamily="2" charset="-127"/>
                        <a:ea typeface="NanumMyeongjo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NanumMyeongjo" pitchFamily="2" charset="-127"/>
                          <a:ea typeface="NanumMyeongjo" pitchFamily="2" charset="-127"/>
                        </a:rPr>
                        <a:t>주 찬 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7821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latin typeface="NanumMyeongjo" pitchFamily="2" charset="-127"/>
                          <a:ea typeface="NanumMyeongjo" pitchFamily="2" charset="-127"/>
                        </a:rPr>
                        <a:t>7</a:t>
                      </a:r>
                      <a:r>
                        <a:rPr lang="ko-KR" altLang="en-US" b="1" dirty="0">
                          <a:latin typeface="NanumMyeongjo" pitchFamily="2" charset="-127"/>
                          <a:ea typeface="NanumMyeongjo" pitchFamily="2" charset="-127"/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NanumMyeongjo" pitchFamily="2" charset="-127"/>
                          <a:ea typeface="NanumMyeongjo" pitchFamily="2" charset="-127"/>
                        </a:rPr>
                        <a:t>유적분포도 그리기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NanumMyeongjo" pitchFamily="2" charset="-127"/>
                          <a:ea typeface="NanumMyeongjo" pitchFamily="2" charset="-127"/>
                        </a:rPr>
                        <a:t>서 하 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08687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450614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/>
          <p:cNvSpPr txBox="1">
            <a:spLocks/>
          </p:cNvSpPr>
          <p:nvPr/>
        </p:nvSpPr>
        <p:spPr>
          <a:xfrm>
            <a:off x="0" y="0"/>
            <a:ext cx="2604655" cy="609600"/>
          </a:xfrm>
          <a:prstGeom prst="rect">
            <a:avLst/>
          </a:prstGeo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스터디 계획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302327" y="2202220"/>
            <a:ext cx="9328727" cy="2602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1. </a:t>
            </a: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고고학 연구에서 활용되는 방법들을 위주로 살펴볼 예정</a:t>
            </a:r>
            <a:endParaRPr lang="en-US" altLang="ko-KR" sz="2800" dirty="0">
              <a:solidFill>
                <a:schemeClr val="bg1"/>
              </a:solidFill>
              <a:latin typeface="NanumMyeongjo" pitchFamily="2" charset="-127"/>
              <a:ea typeface="NanumMyeongjo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2. </a:t>
            </a: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분석 방법을 알아보고 어떻게 활용할 수 있을지 함께 고민 </a:t>
            </a:r>
            <a:endParaRPr lang="en-US" altLang="ko-KR" sz="2800" dirty="0">
              <a:solidFill>
                <a:schemeClr val="bg1"/>
              </a:solidFill>
              <a:latin typeface="NanumMyeongjo" pitchFamily="2" charset="-127"/>
              <a:ea typeface="NanumMyeongjo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참고자료 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: </a:t>
            </a: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이준호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/</a:t>
            </a:r>
            <a:r>
              <a:rPr lang="ko-KR" altLang="en-US" sz="2800" dirty="0" err="1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유병혁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, 2020, 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  <a:hlinkClick r:id="rId2"/>
              </a:rPr>
              <a:t>QGIS Cookbook</a:t>
            </a:r>
            <a:endParaRPr lang="en-US" altLang="ko-KR" sz="2800" dirty="0">
              <a:solidFill>
                <a:schemeClr val="bg1"/>
              </a:solidFill>
              <a:latin typeface="NanumMyeongjo" pitchFamily="2" charset="-127"/>
              <a:ea typeface="NanumMyeongjo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스터디 자료 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: </a:t>
            </a:r>
            <a:r>
              <a:rPr lang="en-US" altLang="ko-KR" sz="2800" dirty="0" err="1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  <a:hlinkClick r:id="rId3"/>
              </a:rPr>
              <a:t>Chanhyeok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  <a:hlinkClick r:id="rId3"/>
              </a:rPr>
              <a:t> </a:t>
            </a:r>
            <a:r>
              <a:rPr lang="en-US" altLang="ko-KR" sz="2800" dirty="0" err="1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  <a:hlinkClick r:id="rId3"/>
              </a:rPr>
              <a:t>Ju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  <a:hlinkClick r:id="rId3"/>
              </a:rPr>
              <a:t> </a:t>
            </a:r>
            <a:r>
              <a:rPr lang="en-US" altLang="ko-KR" sz="2800" dirty="0" err="1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  <a:hlinkClick r:id="rId3"/>
              </a:rPr>
              <a:t>Github</a:t>
            </a:r>
            <a:endParaRPr lang="en-US" altLang="ko-KR" sz="2800" dirty="0">
              <a:solidFill>
                <a:schemeClr val="bg1"/>
              </a:solidFill>
              <a:latin typeface="NanumMyeongjo" pitchFamily="2" charset="-127"/>
              <a:ea typeface="NanumMyeongjo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905537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2604655" cy="609600"/>
          </a:xfr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>
            <a:norm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2</a:t>
            </a:r>
            <a:r>
              <a:rPr lang="ko-KR" altLang="en-US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주차</a:t>
            </a:r>
          </a:p>
        </p:txBody>
      </p:sp>
      <p:pic>
        <p:nvPicPr>
          <p:cNvPr id="1026" name="Picture 2" descr="GIS (Geographic Information System) | National Geographic Society">
            <a:extLst>
              <a:ext uri="{FF2B5EF4-FFF2-40B4-BE49-F238E27FC236}">
                <a16:creationId xmlns:a16="http://schemas.microsoft.com/office/drawing/2014/main" id="{33913BCB-30D0-9EB3-E9CC-79254BA5CF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0556" y="1043608"/>
            <a:ext cx="6170888" cy="5456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50705A1-2454-B82D-3D6D-9D2F31D4E04D}"/>
              </a:ext>
            </a:extLst>
          </p:cNvPr>
          <p:cNvSpPr txBox="1"/>
          <p:nvPr/>
        </p:nvSpPr>
        <p:spPr>
          <a:xfrm>
            <a:off x="2604655" y="301823"/>
            <a:ext cx="92225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출처 </a:t>
            </a:r>
            <a:r>
              <a:rPr kumimoji="1" lang="en-US" altLang="ko-KR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:</a:t>
            </a:r>
            <a:r>
              <a:rPr kumimoji="1" lang="ko-KR" altLang="en-US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 </a:t>
            </a:r>
            <a:r>
              <a:rPr kumimoji="1" lang="ko-KR" altLang="en-US" sz="1400" dirty="0" err="1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내셔널지오그래픽</a:t>
            </a:r>
            <a:r>
              <a:rPr kumimoji="1" lang="en-US" altLang="ko-KR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,</a:t>
            </a:r>
            <a:r>
              <a:rPr kumimoji="1" lang="ko-KR" altLang="en-US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 </a:t>
            </a:r>
            <a:r>
              <a:rPr kumimoji="1" lang="en" altLang="ko-Kore-KR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https://</a:t>
            </a:r>
            <a:r>
              <a:rPr kumimoji="1" lang="en" altLang="ko-Kore-KR" sz="1400" dirty="0" err="1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education.nationalgeographic.org</a:t>
            </a:r>
            <a:r>
              <a:rPr kumimoji="1" lang="en" altLang="ko-Kore-KR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/resource/geographic-information-system-</a:t>
            </a:r>
            <a:r>
              <a:rPr kumimoji="1" lang="en" altLang="ko-Kore-KR" sz="1400" dirty="0" err="1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gis</a:t>
            </a:r>
            <a:endParaRPr kumimoji="1" lang="ko-Kore-KR" altLang="en-US" sz="1400" dirty="0">
              <a:solidFill>
                <a:schemeClr val="bg1"/>
              </a:solidFill>
              <a:latin typeface="NanumMyeongjo" pitchFamily="2" charset="-127"/>
              <a:ea typeface="NanumMyeongjo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392653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2604655" cy="609600"/>
          </a:xfr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>
            <a:norm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3</a:t>
            </a:r>
            <a:r>
              <a:rPr lang="ko-KR" altLang="en-US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주차</a:t>
            </a:r>
          </a:p>
        </p:txBody>
      </p:sp>
      <p:pic>
        <p:nvPicPr>
          <p:cNvPr id="2050" name="Picture 2" descr="Convert DSM to DTM – Long's blog">
            <a:extLst>
              <a:ext uri="{FF2B5EF4-FFF2-40B4-BE49-F238E27FC236}">
                <a16:creationId xmlns:a16="http://schemas.microsoft.com/office/drawing/2014/main" id="{5337D770-0A85-FA43-17E7-B7C26CF697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480" y="882030"/>
            <a:ext cx="11077040" cy="5638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F92B5C0-DB01-6CE7-EF4A-777ACB37693A}"/>
              </a:ext>
            </a:extLst>
          </p:cNvPr>
          <p:cNvSpPr txBox="1"/>
          <p:nvPr/>
        </p:nvSpPr>
        <p:spPr>
          <a:xfrm>
            <a:off x="2604655" y="301823"/>
            <a:ext cx="54761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출처 </a:t>
            </a:r>
            <a:r>
              <a:rPr kumimoji="1" lang="en-US" altLang="ko-KR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:</a:t>
            </a:r>
            <a:r>
              <a:rPr kumimoji="1" lang="ko-KR" altLang="en-US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 </a:t>
            </a:r>
            <a:r>
              <a:rPr kumimoji="1" lang="en-US" altLang="ko-KR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Long’s blog, https://</a:t>
            </a:r>
            <a:r>
              <a:rPr kumimoji="1" lang="en-US" altLang="ko-KR" sz="1400" dirty="0" err="1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dothanhlong.org</a:t>
            </a:r>
            <a:r>
              <a:rPr kumimoji="1" lang="en-US" altLang="ko-KR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/convert-</a:t>
            </a:r>
            <a:r>
              <a:rPr kumimoji="1" lang="en-US" altLang="ko-KR" sz="1400" dirty="0" err="1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dsm</a:t>
            </a:r>
            <a:r>
              <a:rPr kumimoji="1" lang="en-US" altLang="ko-KR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-to-</a:t>
            </a:r>
            <a:r>
              <a:rPr kumimoji="1" lang="en-US" altLang="ko-KR" sz="1400" dirty="0" err="1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dtm</a:t>
            </a:r>
            <a:r>
              <a:rPr kumimoji="1" lang="en-US" altLang="ko-KR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/</a:t>
            </a:r>
            <a:endParaRPr kumimoji="1" lang="ko-Kore-KR" altLang="en-US" sz="1400" dirty="0">
              <a:solidFill>
                <a:schemeClr val="bg1"/>
              </a:solidFill>
              <a:latin typeface="NanumMyeongjo" pitchFamily="2" charset="-127"/>
              <a:ea typeface="NanumMyeongjo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323028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2604655" cy="609600"/>
          </a:xfr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>
            <a:norm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4</a:t>
            </a:r>
            <a:r>
              <a:rPr lang="ko-KR" altLang="en-US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주차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9A6A954-7D80-5C7D-FD07-47DD435D90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1662545"/>
            <a:ext cx="7772400" cy="3532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0671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2604655" cy="609600"/>
          </a:xfr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>
            <a:norm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5</a:t>
            </a:r>
            <a:r>
              <a:rPr lang="ko-KR" altLang="en-US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주차</a:t>
            </a:r>
          </a:p>
        </p:txBody>
      </p:sp>
      <p:pic>
        <p:nvPicPr>
          <p:cNvPr id="3078" name="Picture 6" descr="1 Testing spatial correlation (autocorrelation) 1.Moran's I 2.Geary's c  3.Variogram 4.Join counts Cliff, A. D. &amp; Ord, J. K Spatial processes:  models. - ppt download">
            <a:extLst>
              <a:ext uri="{FF2B5EF4-FFF2-40B4-BE49-F238E27FC236}">
                <a16:creationId xmlns:a16="http://schemas.microsoft.com/office/drawing/2014/main" id="{BA8EE2BD-7D4A-7BB2-9BFE-B766063AC2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5513" y="894522"/>
            <a:ext cx="7460974" cy="5595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4AFB0D1-A0D5-55E6-7C22-0842E1E78B27}"/>
              </a:ext>
            </a:extLst>
          </p:cNvPr>
          <p:cNvSpPr txBox="1"/>
          <p:nvPr/>
        </p:nvSpPr>
        <p:spPr>
          <a:xfrm>
            <a:off x="2604655" y="301823"/>
            <a:ext cx="67746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출처 </a:t>
            </a:r>
            <a:r>
              <a:rPr kumimoji="1" lang="en-US" altLang="ko-KR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:</a:t>
            </a:r>
            <a:r>
              <a:rPr kumimoji="1" lang="ko-KR" altLang="en-US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 </a:t>
            </a:r>
            <a:r>
              <a:rPr kumimoji="1" lang="en-US" altLang="ko-KR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Cliff, A. D. &amp; Ord, J. K., 1981, Spatial processes: models and applications, Pion.</a:t>
            </a:r>
            <a:endParaRPr kumimoji="1" lang="ko-Kore-KR" altLang="en-US" sz="1400" dirty="0">
              <a:solidFill>
                <a:schemeClr val="bg1"/>
              </a:solidFill>
              <a:latin typeface="NanumMyeongjo" pitchFamily="2" charset="-127"/>
              <a:ea typeface="NanumMyeongjo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926328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2604655" cy="609600"/>
          </a:xfr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>
            <a:norm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6</a:t>
            </a:r>
            <a:r>
              <a:rPr lang="ko-KR" altLang="en-US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주차</a:t>
            </a:r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A6E099AC-E46D-2284-320D-F4D4785960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1000" y="1280767"/>
            <a:ext cx="8890000" cy="4813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E96BD81-2F27-2669-0197-51E6E8CCC615}"/>
              </a:ext>
            </a:extLst>
          </p:cNvPr>
          <p:cNvSpPr txBox="1"/>
          <p:nvPr/>
        </p:nvSpPr>
        <p:spPr>
          <a:xfrm>
            <a:off x="2604655" y="301823"/>
            <a:ext cx="38170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출처 </a:t>
            </a:r>
            <a:r>
              <a:rPr kumimoji="1" lang="en-US" altLang="ko-KR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:</a:t>
            </a:r>
            <a:r>
              <a:rPr kumimoji="1" lang="ko-KR" altLang="en-US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 유병혁</a:t>
            </a:r>
            <a:r>
              <a:rPr kumimoji="1" lang="en-US" altLang="ko-KR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,</a:t>
            </a:r>
            <a:r>
              <a:rPr kumimoji="1" lang="ko-KR" altLang="en-US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 </a:t>
            </a:r>
            <a:r>
              <a:rPr kumimoji="1" lang="en" altLang="ko-KR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https://foss4g.tistory.com/1395</a:t>
            </a:r>
            <a:endParaRPr kumimoji="1" lang="ko-Kore-KR" altLang="en-US" sz="1400" dirty="0">
              <a:solidFill>
                <a:schemeClr val="bg1"/>
              </a:solidFill>
              <a:latin typeface="NanumMyeongjo" pitchFamily="2" charset="-127"/>
              <a:ea typeface="NanumMyeongjo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105813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2604655" cy="609600"/>
          </a:xfr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>
            <a:norm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7</a:t>
            </a:r>
            <a:r>
              <a:rPr lang="ko-KR" altLang="en-US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주차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2119E13-6D0C-066A-6DFA-A86484BE130E}"/>
              </a:ext>
            </a:extLst>
          </p:cNvPr>
          <p:cNvSpPr txBox="1"/>
          <p:nvPr/>
        </p:nvSpPr>
        <p:spPr>
          <a:xfrm>
            <a:off x="2604655" y="301823"/>
            <a:ext cx="48205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출처 </a:t>
            </a:r>
            <a:r>
              <a:rPr kumimoji="1" lang="en-US" altLang="ko-KR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:</a:t>
            </a:r>
            <a:r>
              <a:rPr kumimoji="1" lang="ko-KR" altLang="en-US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 </a:t>
            </a:r>
            <a:r>
              <a:rPr kumimoji="1" lang="ko-KR" altLang="en-US" sz="1400" dirty="0" err="1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중부고고학연구소</a:t>
            </a:r>
            <a:r>
              <a:rPr kumimoji="1" lang="en-US" altLang="ko-KR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,</a:t>
            </a:r>
            <a:r>
              <a:rPr kumimoji="1" lang="ko-KR" altLang="en-US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 </a:t>
            </a:r>
            <a:r>
              <a:rPr kumimoji="1" lang="en-US" altLang="ko-KR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2012,</a:t>
            </a:r>
            <a:r>
              <a:rPr kumimoji="1" lang="ko-KR" altLang="en-US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 화성 </a:t>
            </a:r>
            <a:r>
              <a:rPr kumimoji="1" lang="ko-KR" altLang="en-US" sz="1400" dirty="0" err="1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왕림리</a:t>
            </a:r>
            <a:r>
              <a:rPr kumimoji="1" lang="ko-KR" altLang="en-US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 </a:t>
            </a:r>
            <a:r>
              <a:rPr kumimoji="1" lang="ko-KR" altLang="en-US" sz="1400" dirty="0" err="1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노리재골</a:t>
            </a:r>
            <a:r>
              <a:rPr kumimoji="1" lang="en-US" altLang="ko-KR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Ⅰ</a:t>
            </a:r>
            <a:r>
              <a:rPr kumimoji="1" lang="ko-KR" altLang="en-US" sz="14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 유적</a:t>
            </a:r>
            <a:endParaRPr kumimoji="1" lang="ko-Kore-KR" altLang="en-US" sz="1400" dirty="0">
              <a:solidFill>
                <a:schemeClr val="bg1"/>
              </a:solidFill>
              <a:latin typeface="NanumMyeongjo" pitchFamily="2" charset="-127"/>
              <a:ea typeface="NanumMyeongjo" pitchFamily="2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E2689E5-4A66-1559-4349-A79896A12A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9041" y="699051"/>
            <a:ext cx="4193917" cy="5996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1671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293</TotalTime>
  <Words>245</Words>
  <Application>Microsoft Macintosh PowerPoint</Application>
  <PresentationFormat>와이드스크린</PresentationFormat>
  <Paragraphs>46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5" baseType="lpstr">
      <vt:lpstr>나눔명조</vt:lpstr>
      <vt:lpstr>맑은 고딕</vt:lpstr>
      <vt:lpstr>NanumMyeongjo</vt:lpstr>
      <vt:lpstr>Arial</vt:lpstr>
      <vt:lpstr>Office 테마</vt:lpstr>
      <vt:lpstr>고고학에서의 GIS 응용  2022년 숭실대학교 사학과 고고학 전공 겨울방학 스터디  - 1주차 : 오리엔테이션 -</vt:lpstr>
      <vt:lpstr>PowerPoint 프레젠테이션</vt:lpstr>
      <vt:lpstr>PowerPoint 프레젠테이션</vt:lpstr>
      <vt:lpstr>2주차</vt:lpstr>
      <vt:lpstr>3주차</vt:lpstr>
      <vt:lpstr>4주차</vt:lpstr>
      <vt:lpstr>5주차</vt:lpstr>
      <vt:lpstr>6주차</vt:lpstr>
      <vt:lpstr>7주차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고고학에서의 GIS 응용 - 2022년 겨울방학 스터디 -</dc:title>
  <dc:creator>SSU</dc:creator>
  <cp:lastModifiedBy>dong dong</cp:lastModifiedBy>
  <cp:revision>28</cp:revision>
  <dcterms:created xsi:type="dcterms:W3CDTF">2022-12-19T04:32:24Z</dcterms:created>
  <dcterms:modified xsi:type="dcterms:W3CDTF">2022-12-27T13:49:11Z</dcterms:modified>
</cp:coreProperties>
</file>

<file path=docProps/thumbnail.jpeg>
</file>